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19"/>
  </p:notesMasterIdLst>
  <p:sldIdLst>
    <p:sldId id="273" r:id="rId10"/>
    <p:sldId id="274" r:id="rId11"/>
    <p:sldId id="272" r:id="rId12"/>
    <p:sldId id="299" r:id="rId13"/>
    <p:sldId id="300" r:id="rId14"/>
    <p:sldId id="2147469525" r:id="rId15"/>
    <p:sldId id="279" r:id="rId16"/>
    <p:sldId id="284" r:id="rId17"/>
    <p:sldId id="28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C1E9FF"/>
    <a:srgbClr val="E3FEAC"/>
    <a:srgbClr val="AFF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87" d="100"/>
          <a:sy n="87" d="100"/>
        </p:scale>
        <p:origin x="456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25/06/2025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25/06/2025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jira.constellation.soprasteria.com/browse/SISIAO_RQM-10103" TargetMode="External"/><Relationship Id="rId13" Type="http://schemas.openxmlformats.org/officeDocument/2006/relationships/hyperlink" Target="https://jira.constellation.soprasteria.com/browse/SISIAO_RQM-9705" TargetMode="External"/><Relationship Id="rId18" Type="http://schemas.openxmlformats.org/officeDocument/2006/relationships/hyperlink" Target="https://jira.constellation.soprasteria.com/browse/SISIAO_RQM-8731" TargetMode="External"/><Relationship Id="rId3" Type="http://schemas.openxmlformats.org/officeDocument/2006/relationships/hyperlink" Target="https://jira.constellation.soprasteria.com/browse/SISIAO_RQM-10293" TargetMode="External"/><Relationship Id="rId21" Type="http://schemas.openxmlformats.org/officeDocument/2006/relationships/hyperlink" Target="https://jira.constellation.soprasteria.com/browse/SISIAO_RQM-7509" TargetMode="External"/><Relationship Id="rId7" Type="http://schemas.openxmlformats.org/officeDocument/2006/relationships/hyperlink" Target="https://jira.constellation.soprasteria.com/browse/SISIAO_RQM-10202" TargetMode="External"/><Relationship Id="rId12" Type="http://schemas.openxmlformats.org/officeDocument/2006/relationships/hyperlink" Target="https://jira.constellation.soprasteria.com/browse/SISIAO_RQM-9930" TargetMode="External"/><Relationship Id="rId17" Type="http://schemas.openxmlformats.org/officeDocument/2006/relationships/hyperlink" Target="https://jira.constellation.soprasteria.com/browse/SISIAO_RQM-9255" TargetMode="External"/><Relationship Id="rId2" Type="http://schemas.openxmlformats.org/officeDocument/2006/relationships/hyperlink" Target="https://jira.constellation.soprasteria.com/browse/SISIAO_RQM-10294" TargetMode="External"/><Relationship Id="rId16" Type="http://schemas.openxmlformats.org/officeDocument/2006/relationships/hyperlink" Target="https://jira.constellation.soprasteria.com/browse/SISIAO_RQM-9324" TargetMode="External"/><Relationship Id="rId20" Type="http://schemas.openxmlformats.org/officeDocument/2006/relationships/hyperlink" Target="https://jira.constellation.soprasteria.com/browse/SISIAO_RQM-8378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jira.constellation.soprasteria.com/browse/SISIAO_RQM-10206" TargetMode="External"/><Relationship Id="rId11" Type="http://schemas.openxmlformats.org/officeDocument/2006/relationships/hyperlink" Target="https://jira.constellation.soprasteria.com/browse/SISIAO_RQM-9996" TargetMode="External"/><Relationship Id="rId5" Type="http://schemas.openxmlformats.org/officeDocument/2006/relationships/hyperlink" Target="https://jira.constellation.soprasteria.com/browse/SISIAO_RQM-10290" TargetMode="External"/><Relationship Id="rId15" Type="http://schemas.openxmlformats.org/officeDocument/2006/relationships/hyperlink" Target="https://jira.constellation.soprasteria.com/browse/SISIAO_RQM-9325" TargetMode="External"/><Relationship Id="rId10" Type="http://schemas.openxmlformats.org/officeDocument/2006/relationships/hyperlink" Target="https://jira.constellation.soprasteria.com/browse/SISIAO_RQM-10012" TargetMode="External"/><Relationship Id="rId19" Type="http://schemas.openxmlformats.org/officeDocument/2006/relationships/hyperlink" Target="https://jira.constellation.soprasteria.com/browse/SISIAO_RQM-8730" TargetMode="External"/><Relationship Id="rId4" Type="http://schemas.openxmlformats.org/officeDocument/2006/relationships/hyperlink" Target="https://jira.constellation.soprasteria.com/browse/SISIAO_RQM-10292" TargetMode="External"/><Relationship Id="rId9" Type="http://schemas.openxmlformats.org/officeDocument/2006/relationships/hyperlink" Target="https://jira.constellation.soprasteria.com/browse/SISIAO_RQM-10098" TargetMode="External"/><Relationship Id="rId14" Type="http://schemas.openxmlformats.org/officeDocument/2006/relationships/hyperlink" Target="https://jira.constellation.soprasteria.com/browse/SISIAO_RQM-9451" TargetMode="External"/><Relationship Id="rId22" Type="http://schemas.openxmlformats.org/officeDocument/2006/relationships/hyperlink" Target="https://jira.constellation.soprasteria.com/browse/SISIAO_RQM-374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Juin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sujets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2184066" y="1956106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2184066" y="2512889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3555999" y="2512888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4936068" y="2519393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2184066" y="3289583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3555999" y="3289582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4936068" y="3296087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2184066" y="4066633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rgbClr val="6D6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3555999" y="4066632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4936068" y="4073137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2184066" y="4842549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3564135" y="4838318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4936072" y="4838318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6318277" y="4831813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2184066" y="5607729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3555999" y="5607728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7696206" y="2508596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6308001" y="4080351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7679934" y="4080350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9060003" y="4086855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4936068" y="5601759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6308001" y="5601758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6316137" y="2516049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6308001" y="3285683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7679934" y="3285682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9060003" y="3295279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7679934" y="5598439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83D3BEB8-9454-5A30-EED9-ED0304745905}"/>
              </a:ext>
            </a:extLst>
          </p:cNvPr>
          <p:cNvSpPr/>
          <p:nvPr/>
        </p:nvSpPr>
        <p:spPr>
          <a:xfrm>
            <a:off x="2083506" y="2393476"/>
            <a:ext cx="8207022" cy="161431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74CDDA-B535-4ADB-5F01-1A0410F10D8E}"/>
              </a:ext>
            </a:extLst>
          </p:cNvPr>
          <p:cNvSpPr/>
          <p:nvPr/>
        </p:nvSpPr>
        <p:spPr>
          <a:xfrm>
            <a:off x="2139245" y="4790553"/>
            <a:ext cx="8207022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54DCF3-1EE2-8444-7189-1A52A590DD7B}"/>
              </a:ext>
            </a:extLst>
          </p:cNvPr>
          <p:cNvSpPr/>
          <p:nvPr/>
        </p:nvSpPr>
        <p:spPr>
          <a:xfrm>
            <a:off x="4809731" y="3883710"/>
            <a:ext cx="5536536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072F04-6D4E-73E4-A25C-8C6B2F8B3C3E}"/>
              </a:ext>
            </a:extLst>
          </p:cNvPr>
          <p:cNvSpPr/>
          <p:nvPr/>
        </p:nvSpPr>
        <p:spPr>
          <a:xfrm>
            <a:off x="2184066" y="5450211"/>
            <a:ext cx="2625665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1E27C6A6-5EBC-4C2C-BC6E-3B7F614FD4FB}"/>
              </a:ext>
            </a:extLst>
          </p:cNvPr>
          <p:cNvSpPr/>
          <p:nvPr/>
        </p:nvSpPr>
        <p:spPr>
          <a:xfrm>
            <a:off x="2036550" y="3971152"/>
            <a:ext cx="1389258" cy="83074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AA20-DE15-4953-52A5-5A952F54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F56EA-3E55-0B1B-B002-8DD0D983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A4FE96-94E6-4E41-CF61-7D4518E183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29952-581A-5690-B677-B7E8A9E01BE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526E7-081B-A25F-988D-B3B053E3F605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Echange sur le retour arrière sur l’annulation automatique des demandes selon la date de dernière transmission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67829F-ED4E-5A97-4AF2-568B00838D0A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Le recensement par Adoma est en cours. Adoma va procéder à une mise en qualité des groupes de places du SI SIAO pour faciliter leur association aux dispositifs durant l’été.</a:t>
            </a: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763651B-C4D1-5348-6F65-ED1820380C8B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330128F-CDDC-B625-974E-B64E00D360F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796603F-9E1A-3215-553B-4C66874103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84609E4-1489-FFCB-0359-7A2C7B0ADC5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Intégration de l’offre Adoma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CEC02B8-870D-569B-7191-CCE831B6F50D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81020E-B820-E05D-6EBE-913724FAE1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4C56362-5424-281C-14C5-4CE826F13012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Annulation des demandes insertion</a:t>
              </a:r>
            </a:p>
          </p:txBody>
        </p:sp>
      </p:grpSp>
      <p:pic>
        <p:nvPicPr>
          <p:cNvPr id="16" name="Graphique 15" descr="Transférer avec un remplissage uni">
            <a:extLst>
              <a:ext uri="{FF2B5EF4-FFF2-40B4-BE49-F238E27FC236}">
                <a16:creationId xmlns:a16="http://schemas.microsoft.com/office/drawing/2014/main" id="{9D730D21-27E6-9BCA-5582-9ABE07C11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678" y="4905707"/>
            <a:ext cx="914400" cy="914400"/>
          </a:xfrm>
          <a:prstGeom prst="rect">
            <a:avLst/>
          </a:prstGeom>
        </p:spPr>
      </p:pic>
      <p:pic>
        <p:nvPicPr>
          <p:cNvPr id="19" name="Graphique 18" descr="Lien avec un remplissage uni">
            <a:extLst>
              <a:ext uri="{FF2B5EF4-FFF2-40B4-BE49-F238E27FC236}">
                <a16:creationId xmlns:a16="http://schemas.microsoft.com/office/drawing/2014/main" id="{8AAF8467-56DA-4B6F-C6DF-0A9E1C73B8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5630" y="4905707"/>
            <a:ext cx="914400" cy="9144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141677-1299-4550-3751-9252CCA7155E}"/>
              </a:ext>
            </a:extLst>
          </p:cNvPr>
          <p:cNvSpPr/>
          <p:nvPr/>
        </p:nvSpPr>
        <p:spPr>
          <a:xfrm>
            <a:off x="2657088" y="2440014"/>
            <a:ext cx="1083806" cy="150813"/>
          </a:xfrm>
          <a:prstGeom prst="roundRect">
            <a:avLst/>
          </a:prstGeom>
          <a:solidFill>
            <a:srgbClr val="6D6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Demandes</a:t>
            </a:r>
          </a:p>
        </p:txBody>
      </p:sp>
      <p:sp>
        <p:nvSpPr>
          <p:cNvPr id="8" name="Espace réservé de la date 2">
            <a:extLst>
              <a:ext uri="{FF2B5EF4-FFF2-40B4-BE49-F238E27FC236}">
                <a16:creationId xmlns:a16="http://schemas.microsoft.com/office/drawing/2014/main" id="{25595AB9-8CC7-16C0-9D24-797357BB8C3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52910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3EC0BF2-3954-0100-6855-636E9909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Référentiel des motifs liés aux demandes avec proposition de reprise de données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AF3CC-7C64-C0B9-CBC6-375D8C0B648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EB5F49-26BA-72BD-955B-4A56CCA054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2260A249-B459-79CE-03A1-6D94FE021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344111"/>
              </p:ext>
            </p:extLst>
          </p:nvPr>
        </p:nvGraphicFramePr>
        <p:xfrm>
          <a:off x="4967347" y="3259054"/>
          <a:ext cx="2257303" cy="201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5" name="Worksheet" showAsIcon="1" r:id="rId3" imgW="951480" imgH="850680" progId="Excel.Sheet.12">
                  <p:embed/>
                </p:oleObj>
              </mc:Choice>
              <mc:Fallback>
                <p:oleObj name="Worksheet" showAsIcon="1" r:id="rId3" imgW="951480" imgH="850680" progId="Excel.Sheet.12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2260A249-B459-79CE-03A1-6D94FE0218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67347" y="3259054"/>
                        <a:ext cx="2257303" cy="2019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29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F31F7-6626-65AA-D1B4-EFEB919B9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6719A-0392-0EC8-EF46-12EE3673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2/2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ABFFE3-163F-1E98-19B8-41729CBDD7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AECB53-62FC-1250-BA35-EBDE00F4456E}"/>
              </a:ext>
            </a:extLst>
          </p:cNvPr>
          <p:cNvSpPr/>
          <p:nvPr/>
        </p:nvSpPr>
        <p:spPr>
          <a:xfrm>
            <a:off x="469111" y="1341414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A3055D7C-A407-9458-9C51-6A680BB6950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15410C7-B86A-9BE7-3AC0-00ED3619B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831634"/>
              </p:ext>
            </p:extLst>
          </p:nvPr>
        </p:nvGraphicFramePr>
        <p:xfrm>
          <a:off x="480000" y="1710368"/>
          <a:ext cx="11056655" cy="451993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17204">
                  <a:extLst>
                    <a:ext uri="{9D8B030D-6E8A-4147-A177-3AD203B41FA5}">
                      <a16:colId xmlns:a16="http://schemas.microsoft.com/office/drawing/2014/main" val="1083242328"/>
                    </a:ext>
                  </a:extLst>
                </a:gridCol>
                <a:gridCol w="1370505">
                  <a:extLst>
                    <a:ext uri="{9D8B030D-6E8A-4147-A177-3AD203B41FA5}">
                      <a16:colId xmlns:a16="http://schemas.microsoft.com/office/drawing/2014/main" val="2517943863"/>
                    </a:ext>
                  </a:extLst>
                </a:gridCol>
                <a:gridCol w="8094006">
                  <a:extLst>
                    <a:ext uri="{9D8B030D-6E8A-4147-A177-3AD203B41FA5}">
                      <a16:colId xmlns:a16="http://schemas.microsoft.com/office/drawing/2014/main" val="1072609696"/>
                    </a:ext>
                  </a:extLst>
                </a:gridCol>
                <a:gridCol w="874940">
                  <a:extLst>
                    <a:ext uri="{9D8B030D-6E8A-4147-A177-3AD203B41FA5}">
                      <a16:colId xmlns:a16="http://schemas.microsoft.com/office/drawing/2014/main" val="3605248173"/>
                    </a:ext>
                  </a:extLst>
                </a:gridCol>
              </a:tblGrid>
              <a:tr h="31579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Type de ticket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Clé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Résumé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Statut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693467115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SISIAO_RQM-10294</a:t>
                      </a:r>
                      <a:endParaRPr lang="fr-FR" sz="1000" u="sng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Retirer la possibilité de paramétrer l’autorisation d’admission directe pour les utilisateurs ne faisant pas partie du SIAO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analyse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672631094"/>
                  </a:ext>
                </a:extLst>
              </a:tr>
              <a:tr h="31579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Incident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3"/>
                        </a:rPr>
                        <a:t>SISIAO_RQM-10293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Export du tableau de bord « Demandes inscrites sur liste d’attente » -&gt; le nom de liste d’attente n’est pas correctement restitué quand la personne est sur plusieurs listes d’attente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37922834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4"/>
                        </a:rPr>
                        <a:t>SISIAO_RQM-10292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Tableau de bord - Renommer : »Demandes refusées ou annulées par le SIAO » en «  Demandes annulées ou refusées »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282428100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5"/>
                        </a:rPr>
                        <a:t>SISIAO_RQM-10290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Rendre plus visible le lien pour visualiser les demandes du ménage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953306463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6"/>
                        </a:rPr>
                        <a:t>SISIAO_RQM-10206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Environnement de FORMATION - absence de bandeau distinctif sur les nouveaux fronts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5400286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7"/>
                        </a:rPr>
                        <a:t>SISIAO_RQM-10202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[MODOFF][V7.0.0][Gérer les utilisateurs] Filtre avec département-  Les profils affichés ne sont pas les bons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755427442"/>
                  </a:ext>
                </a:extLst>
              </a:tr>
              <a:tr h="262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Intervention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8"/>
                        </a:rPr>
                        <a:t>SISIAO_RQM-10103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Reprise des inscriptions sur liste d'attente avec une date de désinscription et type de désinscription à tort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587035799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Incident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9"/>
                        </a:rPr>
                        <a:t>SISIAO_RQM-10098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Identifiant incorrect dans l'export d'une liste d'attente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analyse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75500000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0"/>
                        </a:rPr>
                        <a:t>SISIAO_RQM-10012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Retour de la demande à sa structure d'origine après le refus d'un transfert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618257556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1"/>
                        </a:rPr>
                        <a:t>SISIAO_RQM-9996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DELTA - Restituer la demande de prolongation Delta dans l'historique des demandes 115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105035158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Assistance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2"/>
                        </a:rPr>
                        <a:t>SISIAO_RQM-9930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Export utilisateurs en masse ko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analyse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077991559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Incident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3"/>
                        </a:rPr>
                        <a:t>SISIAO_RQM-9705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Export des personnes orientées KO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872087839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4"/>
                        </a:rPr>
                        <a:t>SISIAO_RQM-9451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Rechercher une personne et ménage sur la base du département des demandes associées aux personnes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268097473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5"/>
                        </a:rPr>
                        <a:t>SISIAO_RQM-9325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Limiter le lancement des extractions par API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657450616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6"/>
                        </a:rPr>
                        <a:t>SISIAO_RQM-9324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Paramétrer une extraction automatique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020857147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7"/>
                        </a:rPr>
                        <a:t>SISIAO_RQM-9255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Ajouter un lien dans le footer pour la politique de confidentialité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646344601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8"/>
                        </a:rPr>
                        <a:t>SISIAO_RQM-8731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Critère et champ d'extraction brute: Nombre de passage "A completer"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analyse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93628303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9"/>
                        </a:rPr>
                        <a:t>SISIAO_RQM-8730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Critère et champ d'extraction brute: Date d'orientation qui a conduit à la première entrée en structure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576950666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Incident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20"/>
                        </a:rPr>
                        <a:t>SISIAO_RQM-8378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Demande d'insertion désinscrite de Liste d'Attente dont le statut LA est "active"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07720168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21"/>
                        </a:rPr>
                        <a:t>SISIAO_RQM-7509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Conserver la demande "à MAJ" dans la liste d'attente sur laquelle elle a été inscrite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96244119"/>
                  </a:ext>
                </a:extLst>
              </a:tr>
              <a:tr h="1618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22"/>
                        </a:rPr>
                        <a:t>SISIAO_RQM-3744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Commentaire sur motif de sortie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863392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41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985237"/>
              </p:ext>
            </p:extLst>
          </p:nvPr>
        </p:nvGraphicFramePr>
        <p:xfrm>
          <a:off x="468300" y="1290320"/>
          <a:ext cx="11232000" cy="354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951649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576316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499618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Suivi des remontées partagées en comité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i="0" dirty="0"/>
                        <a:t>Mettre en place un suivi à partager lors des comités référents de l’avancement des points remontés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Mise en place pour le prochain comité des référents avec suivi par liste de tickets avec statut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 fontAlgn="ctr">
                        <a:buFont typeface="+mj-lt"/>
                        <a:buNone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84694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09240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8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022" y="255966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57148"/>
              </p:ext>
            </p:extLst>
          </p:nvPr>
        </p:nvGraphicFramePr>
        <p:xfrm>
          <a:off x="480001" y="735966"/>
          <a:ext cx="11231999" cy="585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0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251530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5251450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08234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6223">
                <a:tc>
                  <a:txBody>
                    <a:bodyPr/>
                    <a:lstStyle/>
                    <a:p>
                      <a:r>
                        <a:rPr lang="fr-FR" sz="10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Modifier en masse les GDP sur leur statut</a:t>
                      </a:r>
                    </a:p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Besoin transmis à l’équipe du module Offre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6223">
                <a:tc>
                  <a:txBody>
                    <a:bodyPr/>
                    <a:lstStyle/>
                    <a:p>
                      <a:r>
                        <a:rPr lang="fr-FR" sz="10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GDP non modifiable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corrigé depuis le 29/04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Notifications 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Notification -&gt; elle n'affiche pas la bonne structure ou du moins toutes les 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Ticket à créer -&gt; Complément d’info souhaité (exemples et notifications concernées)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Demande insertion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Retirer la possibilité de paramétrer l’autorisation d’admission directe pour les utilisateurs ne faisant pas partie du SIAO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 -&gt; 10294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456947">
                <a:tc>
                  <a:txBody>
                    <a:bodyPr/>
                    <a:lstStyle/>
                    <a:p>
                      <a:r>
                        <a:rPr lang="fr-FR" sz="1000" i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de connaissances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Trouver un moyen de notifier le changement sur le contenu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L’outil de base de connaissance ne permet pas ce type d’abonnement. Nous allons étudier la façon de partager les mises à jour réalisées sur la base de connaissance.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Apporter une définition des motifs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article sur la base de connaissances sera mis à disposition avec la mise en place des nouveaux motifs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Dossier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sauvegarde dans les formulaires.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L’enregistrement d’informations ne semble parfois pas fonctionner.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Identifier des cas précis de dysfonctionnement pour faciliter l’analyse et pour reproduire le problème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778958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Tableaux de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classement des demandes annulées dans les tableaux de bord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demandes sont triées par ordre de date d’annulation de la demande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24075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utilisateurs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d’accès aux données utilisateur trop large pour les GL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à mener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74790"/>
                  </a:ext>
                </a:extLst>
              </a:tr>
              <a:tr h="236223">
                <a:tc>
                  <a:txBody>
                    <a:bodyPr/>
                    <a:lstStyle/>
                    <a:p>
                      <a:r>
                        <a:rPr lang="fr-FR" sz="1000" i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Accès aux demandes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Rendre plus visible le raccourci pour aller voir les demandes du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 -&gt; 10290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36525"/>
                  </a:ext>
                </a:extLst>
              </a:tr>
              <a:tr h="258274">
                <a:tc>
                  <a:txBody>
                    <a:bodyPr/>
                    <a:lstStyle/>
                    <a:p>
                      <a:r>
                        <a:rPr lang="fr-FR" sz="1000" i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 de bord de demandes annulées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Renommer : »Demandes refusées ou annulées par le SIAO » en «  Demandes annulées ou refusées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 -&gt; 10292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2801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 d’attente via tableau de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du tableau de bord « Demandes inscrites sur liste d’attente » -&gt; le nom de liste d’attente n’est pas correctement restitué quand la personne est sur plusieurs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à créer -&gt; 10293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621246"/>
                  </a:ext>
                </a:extLst>
              </a:tr>
              <a:tr h="357611">
                <a:tc>
                  <a:txBody>
                    <a:bodyPr/>
                    <a:lstStyle/>
                    <a:p>
                      <a:r>
                        <a:rPr lang="fr-FR" sz="1000" i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d’identifiant restitué dans l’export des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10098 créé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16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25/06/2025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4C4B4-2E2D-4B8D-94F6-5ADC1D776E3C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08a59e5-b22a-41ad-92a4-10dd5b0c440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1104</Words>
  <Application>Microsoft Office PowerPoint</Application>
  <PresentationFormat>Grand écran</PresentationFormat>
  <Paragraphs>249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1. Thématiques identifiées</vt:lpstr>
      <vt:lpstr>2. Liste des sujets 1/2</vt:lpstr>
      <vt:lpstr>Référentiel des motifs liés aux demandes avec proposition de reprise de données</vt:lpstr>
      <vt:lpstr>2. Liste des sujets 2/2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114</cp:revision>
  <dcterms:created xsi:type="dcterms:W3CDTF">2024-10-23T10:18:38Z</dcterms:created>
  <dcterms:modified xsi:type="dcterms:W3CDTF">2025-06-25T12:06:45Z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